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BB3418A-5C0C-4B3A-93EF-A40E02C157D7}" type="datetimeFigureOut">
              <a:rPr lang="cs-CZ" smtClean="0"/>
              <a:pPr/>
              <a:t>24.9.2009</a:t>
            </a:fld>
            <a:endParaRPr lang="en-GB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B8FE617-0F96-48A9-AA97-4CE3C35459A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B3418A-5C0C-4B3A-93EF-A40E02C157D7}" type="datetimeFigureOut">
              <a:rPr lang="cs-CZ" smtClean="0"/>
              <a:pPr/>
              <a:t>24.9.2009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8FE617-0F96-48A9-AA97-4CE3C35459A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B3418A-5C0C-4B3A-93EF-A40E02C157D7}" type="datetimeFigureOut">
              <a:rPr lang="cs-CZ" smtClean="0"/>
              <a:pPr/>
              <a:t>24.9.2009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8FE617-0F96-48A9-AA97-4CE3C35459A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B3418A-5C0C-4B3A-93EF-A40E02C157D7}" type="datetimeFigureOut">
              <a:rPr lang="cs-CZ" smtClean="0"/>
              <a:pPr/>
              <a:t>24.9.2009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8FE617-0F96-48A9-AA97-4CE3C35459A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B3418A-5C0C-4B3A-93EF-A40E02C157D7}" type="datetimeFigureOut">
              <a:rPr lang="cs-CZ" smtClean="0"/>
              <a:pPr/>
              <a:t>24.9.2009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8FE617-0F96-48A9-AA97-4CE3C35459A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B3418A-5C0C-4B3A-93EF-A40E02C157D7}" type="datetimeFigureOut">
              <a:rPr lang="cs-CZ" smtClean="0"/>
              <a:pPr/>
              <a:t>24.9.2009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8FE617-0F96-48A9-AA97-4CE3C35459A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B3418A-5C0C-4B3A-93EF-A40E02C157D7}" type="datetimeFigureOut">
              <a:rPr lang="cs-CZ" smtClean="0"/>
              <a:pPr/>
              <a:t>24.9.2009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8FE617-0F96-48A9-AA97-4CE3C35459A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B3418A-5C0C-4B3A-93EF-A40E02C157D7}" type="datetimeFigureOut">
              <a:rPr lang="cs-CZ" smtClean="0"/>
              <a:pPr/>
              <a:t>24.9.2009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8FE617-0F96-48A9-AA97-4CE3C35459A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B3418A-5C0C-4B3A-93EF-A40E02C157D7}" type="datetimeFigureOut">
              <a:rPr lang="cs-CZ" smtClean="0"/>
              <a:pPr/>
              <a:t>24.9.2009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8FE617-0F96-48A9-AA97-4CE3C35459A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BB3418A-5C0C-4B3A-93EF-A40E02C157D7}" type="datetimeFigureOut">
              <a:rPr lang="cs-CZ" smtClean="0"/>
              <a:pPr/>
              <a:t>24.9.2009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8FE617-0F96-48A9-AA97-4CE3C35459A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BB3418A-5C0C-4B3A-93EF-A40E02C157D7}" type="datetimeFigureOut">
              <a:rPr lang="cs-CZ" smtClean="0"/>
              <a:pPr/>
              <a:t>24.9.2009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B8FE617-0F96-48A9-AA97-4CE3C35459A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BB3418A-5C0C-4B3A-93EF-A40E02C157D7}" type="datetimeFigureOut">
              <a:rPr lang="cs-CZ" smtClean="0"/>
              <a:pPr/>
              <a:t>24.9.2009</a:t>
            </a:fld>
            <a:endParaRPr lang="en-GB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B8FE617-0F96-48A9-AA97-4CE3C35459A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FYZIKÁLNÍ VELIČINY A JEJICH JEDNOTKY</a:t>
            </a:r>
            <a:endParaRPr lang="en-GB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Metoda nezávislá neboli absolutní hodnota – poskytuje přímo hodnotu měřené veličiny ve zvolených jednotkách.</a:t>
            </a:r>
          </a:p>
          <a:p>
            <a:pPr lvl="1" algn="just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Srovnávací neboli relativní metoda – poskytuje jen poměrnou hodnotu měřené veličiny, např. měření hustoty tělesa na základě Archimédova zákona.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Při každém měřením se dopouštíme chyb způsobené lidským faktorem nebo nepřesností měřících zařízení.</a:t>
            </a: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Chyby se dělí na:</a:t>
            </a:r>
          </a:p>
          <a:p>
            <a:pPr lvl="1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Soustavné chyby:</a:t>
            </a:r>
          </a:p>
          <a:p>
            <a:pPr lvl="2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vznikají z nedokonalosti měřící metody, z chyby použitého stroje a mají svou chybu v pozorovateli</a:t>
            </a:r>
          </a:p>
          <a:p>
            <a:pPr lvl="2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při měření se vyskytují pravidelně a mají stálý vliv na výsledek měření</a:t>
            </a:r>
          </a:p>
          <a:p>
            <a:pPr lvl="2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výsledek se buď zmenšuje nebo zvětšuje.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Zpracování výsledků měření</a:t>
            </a:r>
            <a:endParaRPr lang="en-GB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6143668"/>
          </a:xfrm>
        </p:spPr>
        <p:txBody>
          <a:bodyPr>
            <a:normAutofit/>
          </a:bodyPr>
          <a:lstStyle/>
          <a:p>
            <a:pPr lvl="1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Náhodné chyby:</a:t>
            </a:r>
          </a:p>
          <a:p>
            <a:pPr lvl="2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jsou výsledkem nepravidelných vlivů</a:t>
            </a:r>
          </a:p>
          <a:p>
            <a:pPr lvl="2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opakované měření jedné veličiny se poněkud liší</a:t>
            </a:r>
          </a:p>
          <a:p>
            <a:pPr lvl="2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hodnoty jsou rozptýleny kolem střední hodnoty</a:t>
            </a:r>
          </a:p>
          <a:p>
            <a:pPr lvl="2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náhodné chyby nelze odstranit</a:t>
            </a: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dirty="0" smtClean="0"/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Aritmetický průměr</a:t>
            </a: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Střední chyba aritmetického průměru</a:t>
            </a: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1142976" y="3214686"/>
          <a:ext cx="1790710" cy="1068143"/>
        </p:xfrm>
        <a:graphic>
          <a:graphicData uri="http://schemas.openxmlformats.org/presentationml/2006/ole">
            <p:oleObj spid="_x0000_s19458" name="Rovnice" r:id="rId3" imgW="723600" imgH="431640" progId="Equation.3">
              <p:embed/>
            </p:oleObj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/>
        </p:nvGraphicFramePr>
        <p:xfrm>
          <a:off x="1928794" y="4857760"/>
          <a:ext cx="2214578" cy="1285884"/>
        </p:xfrm>
        <a:graphic>
          <a:graphicData uri="http://schemas.openxmlformats.org/presentationml/2006/ole">
            <p:oleObj spid="_x0000_s19459" name="Rovnice" r:id="rId4" imgW="1180800" imgH="685800" progId="Equation.3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4525963"/>
          </a:xfrm>
        </p:spPr>
        <p:txBody>
          <a:bodyPr>
            <a:normAutofit/>
          </a:bodyPr>
          <a:lstStyle/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Výsledek měření je tedy</a:t>
            </a: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Relativní chyba se vyjadřuje v %: 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1285852" y="4071942"/>
          <a:ext cx="2143140" cy="1071570"/>
        </p:xfrm>
        <a:graphic>
          <a:graphicData uri="http://schemas.openxmlformats.org/presentationml/2006/ole">
            <p:oleObj spid="_x0000_s20482" name="Rovnice" r:id="rId3" imgW="812520" imgH="406080" progId="Equation.3">
              <p:embed/>
            </p:oleObj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1214414" y="1714488"/>
          <a:ext cx="1966870" cy="642942"/>
        </p:xfrm>
        <a:graphic>
          <a:graphicData uri="http://schemas.openxmlformats.org/presentationml/2006/ole">
            <p:oleObj spid="_x0000_s20484" name="Rovnice" r:id="rId4" imgW="660240" imgH="215640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5720" y="1481328"/>
            <a:ext cx="8572560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Zkoumáním fyzikálních objektů (např. polí, těles) zjišťujeme že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 algn="just">
              <a:buFont typeface="Wingdings" pitchFamily="2" charset="2"/>
              <a:buChar char="§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zkoumané objekty mají dané vlastnosti, </a:t>
            </a:r>
          </a:p>
          <a:p>
            <a:pPr lvl="1" algn="just">
              <a:buFont typeface="Wingdings" pitchFamily="2" charset="2"/>
              <a:buChar char="§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nacházejí se v určitých stavech,</a:t>
            </a:r>
          </a:p>
          <a:p>
            <a:pPr lvl="1" algn="just">
              <a:buFont typeface="Wingdings" pitchFamily="2" charset="2"/>
              <a:buChar char="§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na nich nebo mezi nimi mohou probíhat různé děje.</a:t>
            </a:r>
          </a:p>
          <a:p>
            <a:pPr algn="just">
              <a:buFont typeface="Wingdings" pitchFamily="2" charset="2"/>
              <a:buChar char="§"/>
            </a:pP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Fyzikální vlastnosti, stavy  nebo změny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, jenž můžeme měřit, jsou charakterizovány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fyzikálními veličinami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§"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Příklad fyzikálních veličin: délka, hmotnost, teplota, elektrický proud, apod.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Fyzikální veličiny mají 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dva typy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stránek hodnocení:</a:t>
            </a:r>
          </a:p>
          <a:p>
            <a:pPr lvl="1" algn="just"/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kvalitativní stránka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– vyjadřuje vlastnost společnou různým fyzikálním objektům</a:t>
            </a:r>
          </a:p>
          <a:p>
            <a:pPr lvl="1" algn="just"/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kvantitativní stránka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– vyjadřuje stupeň, intenzitu, velikost této vlastnosti.</a:t>
            </a:r>
          </a:p>
          <a:p>
            <a:pPr lvl="1" algn="just"/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Hodnota dané veličiny je určována srovnáním s hodnotou veličiny stejného druhu, kterou volíme za jednotku, např. metr, Celsiův stupeň, ampér, apod.</a:t>
            </a:r>
          </a:p>
          <a:p>
            <a:pPr algn="just"/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Získaná 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číselná hodnota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vyjadřuje, kolikrát je hodnota měřené veličiny větší, resp. menší, než zvolená jednotka, </a:t>
            </a:r>
          </a:p>
          <a:p>
            <a:pPr algn="just"/>
            <a:endParaRPr lang="cs-CZ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ZÁKLADNÍ POJMY</a:t>
            </a:r>
            <a:endParaRPr lang="en-GB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929354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Číselná hodnota veličiny závisí na volbě jednotky, jenž je nazývána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jednotka fyzikální veličiny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, stručně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jednotka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U fyzikálních veličin, které jsou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vektory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určujeme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velikost vektoru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, jeho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směr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, případně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umístnění vektoru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v daném bodě. </a:t>
            </a:r>
          </a:p>
          <a:p>
            <a:pPr algn="just"/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V ČR se mohou používat pouze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zákonné jednotky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vycházející z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Mezinárodní soustavy jednotek (SI).</a:t>
            </a:r>
            <a:endParaRPr lang="cs-CZ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cs-CZ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Pro pracující ve vědě, technice, průmyslu a dalších oborech jsou zákonné jednotky obsaženy v příslušných státních normách.</a:t>
            </a:r>
          </a:p>
          <a:p>
            <a:pPr algn="just"/>
            <a:endParaRPr lang="cs-CZ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Základní česku normou je norma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Veličiny a jednotky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– ČSN ISO 31.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GB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Základní jednotky:</a:t>
            </a:r>
          </a:p>
          <a:p>
            <a:pPr lvl="1" algn="just"/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Metr [m]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– je vzdálenost, kterou proběhne světlo ve vakuu za dobu 1/299 792 458 sekundy.</a:t>
            </a:r>
          </a:p>
          <a:p>
            <a:pPr lvl="1" algn="just"/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Kilogram [kg]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– je hmotnost mezinárodního prototypu kilogramu uloženého v Mezinárodním úřadu pro míry a váhy v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Sèvres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u Paříže.</a:t>
            </a:r>
          </a:p>
          <a:p>
            <a:pPr lvl="1" algn="just"/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Sekunda [s]</a:t>
            </a:r>
            <a:r>
              <a:rPr lang="cs-CZ" dirty="0" smtClean="0"/>
              <a:t>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– je doba rovnající se 9 192 631 770 periodám záření, které odpovídá přechodu mezi dvěma hladinami velmi jemné struktury základního stavu atomu cesia 133.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DĚLENÍ JEDNOTEK</a:t>
            </a:r>
            <a:endParaRPr lang="en-GB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50072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Základní jednotky</a:t>
            </a:r>
          </a:p>
          <a:p>
            <a:pPr lvl="1" algn="just"/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Ampér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[A]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– je stálý elektrický proud, který při průchodu dvěma rovnoběžnými přímými a nekonečnými vodiči zanedbatelného kruhového průřezu, umístněnými ve vakuu ve vzdálenosti 1 metru, vyvolá mezi nimi stálou sílu o velikosti 2.10</a:t>
            </a:r>
            <a:r>
              <a:rPr lang="cs-CZ" baseline="30000" dirty="0" smtClean="0">
                <a:latin typeface="Times New Roman" pitchFamily="18" charset="0"/>
                <a:cs typeface="Times New Roman" pitchFamily="18" charset="0"/>
              </a:rPr>
              <a:t>-7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newtonu na 1 metr délky.   </a:t>
            </a:r>
          </a:p>
          <a:p>
            <a:pPr lvl="1" algn="just"/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Kelvin [K]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– je 1/273,16  termodynamické teploty trojného bodu vody.</a:t>
            </a:r>
          </a:p>
          <a:p>
            <a:pPr lvl="1" algn="just"/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Mol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[mol]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– je látkové množství soustavy, která obsahuje právě tolik elementárních jedinců, kolik je atomů v nuklidu uhlíku  C o hmotnosti 0,012 kg.</a:t>
            </a:r>
          </a:p>
          <a:p>
            <a:pPr lvl="1" algn="just"/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Kandela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[cd] –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je svítivost zdroje , který v daném směru vysílá záření o kmitočtu 540.10</a:t>
            </a:r>
            <a:r>
              <a:rPr lang="cs-CZ" baseline="30000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hertzů a jehož zářivost je v tomto směru 1/683 wattů na steradián.  </a:t>
            </a:r>
            <a:endParaRPr lang="en-GB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4514850" y="3289300"/>
          <a:ext cx="114300" cy="279400"/>
        </p:xfrm>
        <a:graphic>
          <a:graphicData uri="http://schemas.openxmlformats.org/presentationml/2006/ole">
            <p:oleObj spid="_x0000_s1026" name="Rovnice" r:id="rId3" imgW="114120" imgH="279360" progId="Equation.3">
              <p:embed/>
            </p:oleObj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7858148" y="4090578"/>
            <a:ext cx="3571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latin typeface="Times New Roman" pitchFamily="18" charset="0"/>
                <a:cs typeface="Times New Roman" pitchFamily="18" charset="0"/>
              </a:rPr>
              <a:t>  12</a:t>
            </a:r>
          </a:p>
          <a:p>
            <a:r>
              <a:rPr lang="cs-CZ" sz="800" dirty="0" smtClean="0">
                <a:latin typeface="Times New Roman" pitchFamily="18" charset="0"/>
                <a:cs typeface="Times New Roman" pitchFamily="18" charset="0"/>
              </a:rPr>
              <a:t>    6</a:t>
            </a:r>
            <a:endParaRPr lang="en-GB" sz="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007291"/>
          </a:xfrm>
        </p:spPr>
        <p:txBody>
          <a:bodyPr>
            <a:normAutofit/>
          </a:bodyPr>
          <a:lstStyle/>
          <a:p>
            <a:pPr algn="just"/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Odvozené jednotky</a:t>
            </a:r>
          </a:p>
          <a:p>
            <a:pPr lvl="1" algn="just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Odvozené jednotky jsou jednotky, které 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odvozují ze základních jednotek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pomocí definičních rovnic, např. rychlost. </a:t>
            </a:r>
          </a:p>
          <a:p>
            <a:pPr lvl="1" algn="just"/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Odvozené jednotky mohou mít i svůj 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vlastní název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– newton = kg.m.s</a:t>
            </a:r>
            <a:r>
              <a:rPr lang="cs-CZ" baseline="30000" dirty="0" smtClean="0">
                <a:latin typeface="Times New Roman" pitchFamily="18" charset="0"/>
                <a:cs typeface="Times New Roman" pitchFamily="18" charset="0"/>
              </a:rPr>
              <a:t>-2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= N</a:t>
            </a:r>
          </a:p>
          <a:p>
            <a:pPr lvl="1" algn="just"/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Mezi odvozené jednotky se také řadí 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radián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 lvl="1" algn="just"/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Násobky a díly jednotek</a:t>
            </a:r>
          </a:p>
          <a:p>
            <a:pPr lvl="1" algn="just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Tvoří se ze 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základních a odvozených jednotek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násobením, nebo dělením vodnou mocninou deseti. Přednost se dává násobku 10</a:t>
            </a:r>
            <a:r>
              <a:rPr lang="cs-CZ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pomocí  předpon. Název násobku nebo dílu jednotky se skládá z 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normalizované předpony a názvu hlavní jednotky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- milivolt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mV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, miligram mg,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kilonewton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kN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, apod.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Měření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je soubor experimentálních metod, jejíž cílem je stanovit hodnotu měřené veličiny.</a:t>
            </a:r>
          </a:p>
          <a:p>
            <a:pPr algn="just"/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K měření fyzikálních veličin se používají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měřidla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Při subjektivním měřením se srovnává působení na lidské smysly.</a:t>
            </a:r>
          </a:p>
          <a:p>
            <a:pPr algn="just"/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Při objektivním měřením se srovnává působení na měřící zařízení.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MĚŘENÍ FYZIKÁLNÍCH JEDNOTEK</a:t>
            </a:r>
            <a:endParaRPr lang="en-GB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Měření je založeno na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měřícím principu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, např. při měření teploty může být měřícím principem teplotní roztažnost.</a:t>
            </a:r>
          </a:p>
          <a:p>
            <a:pPr algn="just"/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Měřící metoda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je způsob, jakým pak na základě měřícího principu měříme danou fyzikální veličinu.</a:t>
            </a:r>
          </a:p>
          <a:p>
            <a:pPr algn="just"/>
            <a:endParaRPr lang="cs-CZ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Měřící metody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dělíme podle různých hledisek:</a:t>
            </a:r>
          </a:p>
          <a:p>
            <a:pPr lvl="1" algn="just"/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metody přímé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jsou založeny na zjišťování hodnoty přímým srovnáním  se známou hodnotou téže veličiny (např. měření délky),</a:t>
            </a:r>
          </a:p>
          <a:p>
            <a:pPr lvl="1" algn="just"/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metody nepřímé – hodnota měřené veličiny se stanovuje na základě určitého fyzikálního vztahu z hodnot jiných veličin (např. hustota látky).</a:t>
            </a:r>
          </a:p>
          <a:p>
            <a:pPr lvl="1" algn="just"/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MĚŘENÍ FYZIKÁLNÍCH JEDNOTEK</a:t>
            </a: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Vlastní 11">
      <a:dk1>
        <a:srgbClr val="000000"/>
      </a:dk1>
      <a:lt1>
        <a:srgbClr val="000000"/>
      </a:lt1>
      <a:dk2>
        <a:srgbClr val="F1B2FF"/>
      </a:dk2>
      <a:lt2>
        <a:srgbClr val="FFFFFF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341</TotalTime>
  <Words>808</Words>
  <Application>Microsoft Office PowerPoint</Application>
  <PresentationFormat>Předvádění na obrazovce (4:3)</PresentationFormat>
  <Paragraphs>99</Paragraphs>
  <Slides>13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13</vt:i4>
      </vt:variant>
    </vt:vector>
  </HeadingPairs>
  <TitlesOfParts>
    <vt:vector size="16" baseType="lpstr">
      <vt:lpstr>Shluk</vt:lpstr>
      <vt:lpstr>Rovnice</vt:lpstr>
      <vt:lpstr>Editor rovnic 3.0</vt:lpstr>
      <vt:lpstr>FYZIKÁLNÍ VELIČINY A JEJICH JEDNOTKY</vt:lpstr>
      <vt:lpstr>Snímek 2</vt:lpstr>
      <vt:lpstr>ZÁKLADNÍ POJMY</vt:lpstr>
      <vt:lpstr>Snímek 4</vt:lpstr>
      <vt:lpstr>DĚLENÍ JEDNOTEK</vt:lpstr>
      <vt:lpstr>Snímek 6</vt:lpstr>
      <vt:lpstr>Snímek 7</vt:lpstr>
      <vt:lpstr>MĚŘENÍ FYZIKÁLNÍCH JEDNOTEK</vt:lpstr>
      <vt:lpstr>MĚŘENÍ FYZIKÁLNÍCH JEDNOTEK</vt:lpstr>
      <vt:lpstr>Snímek 10</vt:lpstr>
      <vt:lpstr>Zpracování výsledků měření</vt:lpstr>
      <vt:lpstr>Snímek 12</vt:lpstr>
      <vt:lpstr>Snímek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FYZIKÁLNÍ VELIČINY A JEJICH JEDNOTKY</dc:title>
  <dc:creator>Kubisova</dc:creator>
  <cp:lastModifiedBy>Kubisova</cp:lastModifiedBy>
  <cp:revision>4</cp:revision>
  <dcterms:created xsi:type="dcterms:W3CDTF">2009-09-16T19:19:34Z</dcterms:created>
  <dcterms:modified xsi:type="dcterms:W3CDTF">2009-09-24T20:21:39Z</dcterms:modified>
</cp:coreProperties>
</file>